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86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3758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0356-3AA9-4614-89F8-8ECE8E2DFBD2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A136B-DCDC-4695-8B4E-802E1C18B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844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0356-3AA9-4614-89F8-8ECE8E2DFBD2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A136B-DCDC-4695-8B4E-802E1C18B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85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0356-3AA9-4614-89F8-8ECE8E2DFBD2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A136B-DCDC-4695-8B4E-802E1C18B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6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0356-3AA9-4614-89F8-8ECE8E2DFBD2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A136B-DCDC-4695-8B4E-802E1C18B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252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0356-3AA9-4614-89F8-8ECE8E2DFBD2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A136B-DCDC-4695-8B4E-802E1C18B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580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0356-3AA9-4614-89F8-8ECE8E2DFBD2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A136B-DCDC-4695-8B4E-802E1C18B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812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0356-3AA9-4614-89F8-8ECE8E2DFBD2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A136B-DCDC-4695-8B4E-802E1C18B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397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0356-3AA9-4614-89F8-8ECE8E2DFBD2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A136B-DCDC-4695-8B4E-802E1C18B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01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0356-3AA9-4614-89F8-8ECE8E2DFBD2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A136B-DCDC-4695-8B4E-802E1C18B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88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0356-3AA9-4614-89F8-8ECE8E2DFBD2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A136B-DCDC-4695-8B4E-802E1C18B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911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0356-3AA9-4614-89F8-8ECE8E2DFBD2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A136B-DCDC-4695-8B4E-802E1C18B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571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F0356-3AA9-4614-89F8-8ECE8E2DFBD2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A136B-DCDC-4695-8B4E-802E1C18B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138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smiling s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152033"/>
            <a:ext cx="1833562" cy="160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2402" y="1756996"/>
            <a:ext cx="87629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u="sng" dirty="0" smtClean="0"/>
              <a:t>“I don’t get calls like</a:t>
            </a:r>
            <a:br>
              <a:rPr lang="en-US" sz="7200" u="sng" dirty="0" smtClean="0"/>
            </a:br>
            <a:r>
              <a:rPr lang="en-US" sz="7200" u="sng" dirty="0" smtClean="0"/>
              <a:t>that anymore.”</a:t>
            </a:r>
            <a:endParaRPr lang="en-US" sz="7200" dirty="0"/>
          </a:p>
        </p:txBody>
      </p:sp>
      <p:sp>
        <p:nvSpPr>
          <p:cNvPr id="6" name="TextBox 5"/>
          <p:cNvSpPr txBox="1"/>
          <p:nvPr/>
        </p:nvSpPr>
        <p:spPr>
          <a:xfrm>
            <a:off x="1295400" y="4343399"/>
            <a:ext cx="642850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Cheryl Kowalski, RN</a:t>
            </a:r>
          </a:p>
          <a:p>
            <a:pPr algn="ctr"/>
            <a:r>
              <a:rPr lang="en-US" sz="2800" dirty="0"/>
              <a:t>Heritage Hall North</a:t>
            </a:r>
          </a:p>
          <a:p>
            <a:pPr algn="ctr"/>
            <a:r>
              <a:rPr lang="en-US" sz="2800" dirty="0"/>
              <a:t>Staff development and education / Infection </a:t>
            </a:r>
            <a:r>
              <a:rPr lang="en-US" sz="2800" dirty="0" smtClean="0"/>
              <a:t>Prevention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72387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WordArt 1"/>
          <p:cNvSpPr>
            <a:spLocks noChangeArrowheads="1" noChangeShapeType="1" noTextEdit="1"/>
          </p:cNvSpPr>
          <p:nvPr/>
        </p:nvSpPr>
        <p:spPr bwMode="auto">
          <a:xfrm>
            <a:off x="2890837" y="457200"/>
            <a:ext cx="3362325" cy="16002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rtl="0">
              <a:buNone/>
            </a:pPr>
            <a:r>
              <a:rPr lang="en-US" sz="6600" kern="10" spc="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31849B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 Black"/>
              </a:rPr>
              <a:t>GOALS</a:t>
            </a:r>
            <a:endParaRPr lang="en-US" sz="6600" kern="10" spc="0" dirty="0">
              <a:ln w="12700">
                <a:solidFill>
                  <a:srgbClr val="000000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31849B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209800"/>
            <a:ext cx="90678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Wingdings" pitchFamily="2" charset="2"/>
              <a:buChar char="ü"/>
            </a:pPr>
            <a:r>
              <a:rPr lang="en-US" sz="3200" dirty="0">
                <a:latin typeface="+mj-lt"/>
              </a:rPr>
              <a:t>Educated nurses using “Prudent Use of Antibiotics In Treatment of Urinary Tract </a:t>
            </a:r>
            <a:r>
              <a:rPr lang="en-US" sz="3200" dirty="0" smtClean="0">
                <a:latin typeface="+mj-lt"/>
              </a:rPr>
              <a:t>Infections”</a:t>
            </a:r>
            <a:endParaRPr lang="en-US" sz="3200" dirty="0">
              <a:latin typeface="+mj-lt"/>
            </a:endParaRPr>
          </a:p>
          <a:p>
            <a:pPr marL="457200" lvl="0" indent="-457200">
              <a:buFont typeface="Wingdings" pitchFamily="2" charset="2"/>
              <a:buChar char="ü"/>
            </a:pPr>
            <a:r>
              <a:rPr lang="en-US" sz="3200" dirty="0">
                <a:latin typeface="+mj-lt"/>
              </a:rPr>
              <a:t>Stopped dipping urine 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en-US" sz="3200" dirty="0">
                <a:latin typeface="+mj-lt"/>
              </a:rPr>
              <a:t>Initiated the “DELIRIUMS” tool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en-US" sz="3200" dirty="0">
                <a:latin typeface="+mj-lt"/>
              </a:rPr>
              <a:t>Initiated dialogue with Medical Director and Nurse Practitioners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en-US" sz="3200" dirty="0">
                <a:latin typeface="+mj-lt"/>
              </a:rPr>
              <a:t>Goal: Reduction of total urine cultures per month by 50% over 6 month </a:t>
            </a:r>
            <a:r>
              <a:rPr lang="en-US" sz="3200" dirty="0" smtClean="0">
                <a:latin typeface="+mj-lt"/>
              </a:rPr>
              <a:t>period</a:t>
            </a:r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95196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2590800" y="228600"/>
            <a:ext cx="3590925" cy="17907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rtl="0">
              <a:buNone/>
            </a:pPr>
            <a:r>
              <a:rPr lang="en-US" sz="6600" kern="10" spc="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D99594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 Black"/>
              </a:rPr>
              <a:t>RESULTS</a:t>
            </a:r>
            <a:endParaRPr lang="en-US" sz="6600" kern="10" spc="0" dirty="0">
              <a:ln w="12700">
                <a:solidFill>
                  <a:srgbClr val="000000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D99594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54" y="2209800"/>
            <a:ext cx="913014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3200" dirty="0" smtClean="0">
                <a:latin typeface="+mj-lt"/>
              </a:rPr>
              <a:t>Jan </a:t>
            </a:r>
            <a:r>
              <a:rPr lang="en-US" sz="3200" dirty="0">
                <a:latin typeface="+mj-lt"/>
              </a:rPr>
              <a:t>2012 through Oct 2012 total urine cultures per month averaged 27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en-US" sz="3200" dirty="0">
                <a:latin typeface="+mj-lt"/>
              </a:rPr>
              <a:t>Nov 2012 through April 2013 total urine cultures per month averaged 15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en-US" sz="3200" dirty="0">
                <a:latin typeface="+mj-lt"/>
              </a:rPr>
              <a:t>Total urine cultures per month have decreased by 50%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en-US" sz="3200" dirty="0">
                <a:latin typeface="+mj-lt"/>
              </a:rPr>
              <a:t> Antibiotics are not being prescribed prior to culture results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en-US" sz="3200" dirty="0">
                <a:latin typeface="+mj-lt"/>
              </a:rPr>
              <a:t>Urine dips are no longer part of our practice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741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2286000" y="304800"/>
            <a:ext cx="4352925" cy="146685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rtl="0">
              <a:buNone/>
            </a:pPr>
            <a:r>
              <a:rPr lang="en-US" sz="7200" kern="10" spc="0" dirty="0" smtClean="0">
                <a:ln w="12700">
                  <a:solidFill>
                    <a:srgbClr val="B2B2B2"/>
                  </a:solidFill>
                  <a:prstDash val="lgDashDotDot"/>
                  <a:round/>
                  <a:headEnd/>
                  <a:tailEnd/>
                </a:ln>
                <a:gradFill rotWithShape="0">
                  <a:gsLst>
                    <a:gs pos="0">
                      <a:srgbClr val="76923C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 Black"/>
              </a:rPr>
              <a:t>PROGRESS</a:t>
            </a:r>
            <a:endParaRPr lang="en-US" sz="7200" kern="10" spc="0" dirty="0">
              <a:ln w="12700">
                <a:solidFill>
                  <a:srgbClr val="B2B2B2"/>
                </a:solidFill>
                <a:prstDash val="lgDashDotDot"/>
                <a:round/>
                <a:headEnd/>
                <a:tailEnd/>
              </a:ln>
              <a:gradFill rotWithShape="0">
                <a:gsLst>
                  <a:gs pos="0">
                    <a:srgbClr val="76923C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57400"/>
            <a:ext cx="9144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sz="3200" dirty="0"/>
              <a:t>Nurses complete  SBARs prior to notifying MD of s/s UTI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3200" dirty="0"/>
              <a:t>Nurses assess using the ‘DELIRIUMS” tool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3200" dirty="0"/>
              <a:t>Ongoing dialogue with Regional Medical Director, Facility Medical Director, Nurse Practitioners, Director of Nursing, Nurse Managers and Nurses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3200" dirty="0"/>
              <a:t>Daily infection control surveillance and unit rounds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3200" dirty="0"/>
              <a:t>Infections and clinical changes reviewed daily at morning meeting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024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2409825" y="2662237"/>
            <a:ext cx="4324350" cy="12858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en-US" sz="6600" kern="10" spc="0" dirty="0" smtClean="0">
                <a:ln>
                  <a:noFill/>
                </a:ln>
                <a:gradFill rotWithShape="0">
                  <a:gsLst>
                    <a:gs pos="0">
                      <a:srgbClr val="E36C0A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DIALOGUE</a:t>
            </a:r>
            <a:endParaRPr lang="en-US" sz="6600" kern="10" spc="0" dirty="0">
              <a:ln>
                <a:noFill/>
              </a:ln>
              <a:gradFill rotWithShape="0">
                <a:gsLst>
                  <a:gs pos="0">
                    <a:srgbClr val="E36C0A"/>
                  </a:gs>
                  <a:gs pos="100000">
                    <a:srgbClr val="009999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" name="WordArt 1"/>
          <p:cNvSpPr>
            <a:spLocks noChangeArrowheads="1" noChangeShapeType="1" noTextEdit="1"/>
          </p:cNvSpPr>
          <p:nvPr/>
        </p:nvSpPr>
        <p:spPr bwMode="auto">
          <a:xfrm>
            <a:off x="1828800" y="5029200"/>
            <a:ext cx="5486400" cy="11049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en-US" sz="6000" kern="10" spc="0" dirty="0" smtClean="0">
                <a:ln>
                  <a:noFill/>
                </a:ln>
                <a:gradFill rotWithShape="0">
                  <a:gsLst>
                    <a:gs pos="0">
                      <a:srgbClr val="C2D69B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SURVEILLANCE</a:t>
            </a:r>
            <a:endParaRPr lang="en-US" sz="6000" kern="10" spc="0" dirty="0">
              <a:ln>
                <a:noFill/>
              </a:ln>
              <a:gradFill rotWithShape="0">
                <a:gsLst>
                  <a:gs pos="0">
                    <a:srgbClr val="C2D69B"/>
                  </a:gs>
                  <a:gs pos="100000">
                    <a:srgbClr val="009999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119312" y="685800"/>
            <a:ext cx="4905375" cy="128746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en-US" sz="6600" kern="10" spc="0" dirty="0" smtClean="0">
                <a:ln>
                  <a:noFill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/>
                  </a:outerShdw>
                </a:effectLst>
                <a:latin typeface="Times New Roman"/>
                <a:cs typeface="Times New Roman"/>
              </a:rPr>
              <a:t>EDUCATION</a:t>
            </a:r>
            <a:endParaRPr lang="en-US" sz="6600" kern="10" spc="0" dirty="0">
              <a:ln>
                <a:noFill/>
              </a:ln>
              <a:gradFill rotWithShape="0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C0C0C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2200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3305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35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2971800" y="609600"/>
            <a:ext cx="3305175" cy="13716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 rtl="0">
              <a:buNone/>
            </a:pPr>
            <a:r>
              <a:rPr lang="en-US" sz="6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Impact"/>
              </a:rPr>
              <a:t>PLAN</a:t>
            </a:r>
            <a:endParaRPr lang="en-US" sz="6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/>
              </a:solidFill>
              <a:effectLst/>
              <a:latin typeface="Impac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2438400"/>
            <a:ext cx="89154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+mj-lt"/>
              </a:rPr>
              <a:t>Continued reduction of urine cultures per month via ongoing dialogue with the team to increase the level of awareness of </a:t>
            </a:r>
            <a:r>
              <a:rPr lang="en-US" sz="4000" dirty="0" err="1">
                <a:latin typeface="+mj-lt"/>
              </a:rPr>
              <a:t>overdiagnosis</a:t>
            </a:r>
            <a:r>
              <a:rPr lang="en-US" sz="4000" dirty="0">
                <a:latin typeface="+mj-lt"/>
              </a:rPr>
              <a:t> and over treatment of UTIs and improvement in nursing assessment and reporting.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844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218</Words>
  <Application>Microsoft Office PowerPoint</Application>
  <PresentationFormat>On-screen Show (4:3)</PresentationFormat>
  <Paragraphs>29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4</cp:revision>
  <dcterms:created xsi:type="dcterms:W3CDTF">2013-06-10T19:12:30Z</dcterms:created>
  <dcterms:modified xsi:type="dcterms:W3CDTF">2013-06-13T18:14:42Z</dcterms:modified>
</cp:coreProperties>
</file>